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2831A2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28" d="100"/>
          <a:sy n="28" d="100"/>
        </p:scale>
        <p:origin x="965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MAIR\Desktop\Clean%20Data%20with%20Visul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MAIR\Desktop\Clean%20Data%20with%20Visu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MAIR\Desktop\Clean%20Data%20with%20Visul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/>
              <a:t>Top</a:t>
            </a:r>
            <a:r>
              <a:rPr lang="en-IN" baseline="0" dirty="0" smtClean="0"/>
              <a:t> 5 CATEGORIES</a:t>
            </a:r>
          </a:p>
          <a:p>
            <a:pPr>
              <a:defRPr/>
            </a:pP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C8-49E5-8280-7C903B5460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2C8-49E5-8280-7C903B5460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2C8-49E5-8280-7C903B5460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2C8-49E5-8280-7C903B5460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2C8-49E5-8280-7C903B54600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Reactions!$J$4:$J$8</c:f>
              <c:strCache>
                <c:ptCount val="5"/>
                <c:pt idx="0">
                  <c:v>Animal</c:v>
                </c:pt>
                <c:pt idx="1">
                  <c:v>Science</c:v>
                </c:pt>
                <c:pt idx="2">
                  <c:v>Healthy eating</c:v>
                </c:pt>
                <c:pt idx="3">
                  <c:v>Travel </c:v>
                </c:pt>
                <c:pt idx="4">
                  <c:v>Food</c:v>
                </c:pt>
              </c:strCache>
            </c:strRef>
          </c:cat>
          <c:val>
            <c:numRef>
              <c:f>Reactions!$K$4:$K$8</c:f>
              <c:numCache>
                <c:formatCode>General</c:formatCode>
                <c:ptCount val="5"/>
                <c:pt idx="0">
                  <c:v>70381</c:v>
                </c:pt>
                <c:pt idx="1">
                  <c:v>67904</c:v>
                </c:pt>
                <c:pt idx="2">
                  <c:v>67563</c:v>
                </c:pt>
                <c:pt idx="3">
                  <c:v>64880</c:v>
                </c:pt>
                <c:pt idx="4">
                  <c:v>64871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2C8-49E5-8280-7C903B54600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smtClean="0"/>
              <a:t>Social Buzz’s Top 5 categories  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77624671916011"/>
          <c:y val="0.19486111111111112"/>
          <c:w val="0.7488904199475066"/>
          <c:h val="0.720887649460484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Reactions!$J$4:$J$8</c:f>
              <c:strCache>
                <c:ptCount val="5"/>
                <c:pt idx="0">
                  <c:v>Animal</c:v>
                </c:pt>
                <c:pt idx="1">
                  <c:v>Science</c:v>
                </c:pt>
                <c:pt idx="2">
                  <c:v>Healthy eating</c:v>
                </c:pt>
                <c:pt idx="3">
                  <c:v>Travel </c:v>
                </c:pt>
                <c:pt idx="4">
                  <c:v>Food</c:v>
                </c:pt>
              </c:strCache>
            </c:strRef>
          </c:cat>
          <c:val>
            <c:numRef>
              <c:f>Reactions!$K$4:$K$8</c:f>
              <c:numCache>
                <c:formatCode>General</c:formatCode>
                <c:ptCount val="5"/>
                <c:pt idx="0">
                  <c:v>70381</c:v>
                </c:pt>
                <c:pt idx="1">
                  <c:v>67904</c:v>
                </c:pt>
                <c:pt idx="2">
                  <c:v>67563</c:v>
                </c:pt>
                <c:pt idx="3">
                  <c:v>64880</c:v>
                </c:pt>
                <c:pt idx="4">
                  <c:v>64871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FF-45B3-B18D-E4E727DD596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7049272"/>
        <c:axId val="377046320"/>
      </c:barChart>
      <c:catAx>
        <c:axId val="377049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046320"/>
        <c:crosses val="autoZero"/>
        <c:auto val="1"/>
        <c:lblAlgn val="ctr"/>
        <c:lblOffset val="100"/>
        <c:noMultiLvlLbl val="0"/>
      </c:catAx>
      <c:valAx>
        <c:axId val="3770463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049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Reactions!$J$21:$J$36</c:f>
              <c:strCache>
                <c:ptCount val="16"/>
                <c:pt idx="0">
                  <c:v>Animal</c:v>
                </c:pt>
                <c:pt idx="1">
                  <c:v>Science</c:v>
                </c:pt>
                <c:pt idx="2">
                  <c:v>Healthy eating</c:v>
                </c:pt>
                <c:pt idx="3">
                  <c:v>Travel </c:v>
                </c:pt>
                <c:pt idx="4">
                  <c:v>Food</c:v>
                </c:pt>
                <c:pt idx="5">
                  <c:v>Technology</c:v>
                </c:pt>
                <c:pt idx="6">
                  <c:v>Culture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Dogs</c:v>
                </c:pt>
                <c:pt idx="12">
                  <c:v>Tennis</c:v>
                </c:pt>
                <c:pt idx="13">
                  <c:v>Studying</c:v>
                </c:pt>
                <c:pt idx="14">
                  <c:v>Public Speaking</c:v>
                </c:pt>
                <c:pt idx="15">
                  <c:v>Veganism</c:v>
                </c:pt>
              </c:strCache>
            </c:strRef>
          </c:cat>
          <c:val>
            <c:numRef>
              <c:f>Reactions!$K$21:$K$36</c:f>
              <c:numCache>
                <c:formatCode>General</c:formatCode>
                <c:ptCount val="16"/>
                <c:pt idx="0">
                  <c:v>70381</c:v>
                </c:pt>
                <c:pt idx="1">
                  <c:v>67904</c:v>
                </c:pt>
                <c:pt idx="2">
                  <c:v>67563</c:v>
                </c:pt>
                <c:pt idx="3">
                  <c:v>64880</c:v>
                </c:pt>
                <c:pt idx="4">
                  <c:v>64871</c:v>
                </c:pt>
                <c:pt idx="5">
                  <c:v>64854</c:v>
                </c:pt>
                <c:pt idx="6">
                  <c:v>61778</c:v>
                </c:pt>
                <c:pt idx="7">
                  <c:v>61668</c:v>
                </c:pt>
                <c:pt idx="8">
                  <c:v>57783</c:v>
                </c:pt>
                <c:pt idx="9">
                  <c:v>57027</c:v>
                </c:pt>
                <c:pt idx="10">
                  <c:v>54514</c:v>
                </c:pt>
                <c:pt idx="11">
                  <c:v>50908</c:v>
                </c:pt>
                <c:pt idx="12">
                  <c:v>50087</c:v>
                </c:pt>
                <c:pt idx="13">
                  <c:v>49323</c:v>
                </c:pt>
                <c:pt idx="14">
                  <c:v>49139</c:v>
                </c:pt>
                <c:pt idx="15">
                  <c:v>45229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75-4024-A3AA-1D17EC70466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83482480"/>
        <c:axId val="383488056"/>
      </c:barChart>
      <c:catAx>
        <c:axId val="383482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488056"/>
        <c:crosses val="autoZero"/>
        <c:auto val="1"/>
        <c:lblAlgn val="ctr"/>
        <c:lblOffset val="100"/>
        <c:noMultiLvlLbl val="0"/>
      </c:catAx>
      <c:valAx>
        <c:axId val="3834880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48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54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4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</a:t>
            </a:r>
            <a:r>
              <a:rPr lang="en-US" sz="4400" b="1" kern="0" spc="-121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Analyzing Audience Reactions to Online Content</a:t>
            </a:r>
            <a:endParaRPr lang="en-US" sz="4400" dirty="0"/>
          </a:p>
          <a:p>
            <a:pPr algn="ctr">
              <a:lnSpc>
                <a:spcPts val="11059"/>
              </a:lnSpc>
            </a:pPr>
            <a:r>
              <a:rPr lang="en-US" sz="44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]</a:t>
            </a:r>
            <a:endParaRPr lang="en-US" sz="44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97210" y="-1339203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539005"/>
              </p:ext>
            </p:extLst>
          </p:nvPr>
        </p:nvGraphicFramePr>
        <p:xfrm>
          <a:off x="2453888" y="2134905"/>
          <a:ext cx="15834112" cy="7958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445790" y="660918"/>
            <a:ext cx="373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Social Buzz’s All Unique Categories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2213581" y="455288"/>
            <a:ext cx="5036754" cy="796339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7921" y="1032249"/>
            <a:ext cx="9824316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ANALYSIS</a:t>
            </a:r>
          </a:p>
          <a:p>
            <a:endParaRPr lang="en-US" sz="3600" dirty="0" smtClean="0"/>
          </a:p>
          <a:p>
            <a:r>
              <a:rPr lang="en-US" sz="2800" dirty="0" smtClean="0"/>
              <a:t>Animals </a:t>
            </a:r>
            <a:r>
              <a:rPr lang="en-US" sz="2800" dirty="0"/>
              <a:t>and science are the two most popular categories of content, showing that people </a:t>
            </a:r>
            <a:r>
              <a:rPr lang="en-US" sz="2800" dirty="0" err="1"/>
              <a:t>enjoy"real</a:t>
            </a:r>
            <a:r>
              <a:rPr lang="en-US" sz="2800" dirty="0"/>
              <a:t>-life" and "factual" content the most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3200" dirty="0" smtClean="0"/>
              <a:t>INSIGHT</a:t>
            </a:r>
          </a:p>
          <a:p>
            <a:endParaRPr lang="en-US" sz="2800" b="1" dirty="0" smtClean="0"/>
          </a:p>
          <a:p>
            <a:r>
              <a:rPr lang="en-US" sz="2800" dirty="0" smtClean="0"/>
              <a:t>Food </a:t>
            </a:r>
            <a:r>
              <a:rPr lang="en-US" sz="2800" dirty="0"/>
              <a:t>is a common there with the top 5 categories with "Healthy Eating" ranking the highest. This may give an indication to the audience within your user base. You could use this insight to create a campaign and work with healthy eating brands to boost user engagement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3200" dirty="0"/>
              <a:t>NEXT </a:t>
            </a:r>
            <a:r>
              <a:rPr lang="en-US" sz="3200" dirty="0" smtClean="0"/>
              <a:t>STEPS</a:t>
            </a:r>
          </a:p>
          <a:p>
            <a:endParaRPr lang="en-US" sz="2800" b="1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ad-hoc analysis is insightful, but it's time to take this analysis into large scale production for real-time understanding of your business. We can show you how to do this.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512818"/>
            <a:chOff x="0" y="0"/>
            <a:chExt cx="11564591" cy="425865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1960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705600" y="2247900"/>
            <a:ext cx="11065287" cy="594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200" dirty="0" smtClean="0"/>
              <a:t>            Social Buzz is a fast growing technology unicorn that need 	   to adapt quickly to it’s global scale. Accenture has begun 3 	    month POC focusing these task.</a:t>
            </a:r>
          </a:p>
          <a:p>
            <a:endParaRPr lang="en-IN" sz="3200" dirty="0" smtClean="0"/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An audit of Social Buzz’s big data practice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Recommendations for successful IPO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Analysis to find Social Buzz’s top 5 most popular categories of content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73210" y="192280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98575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827766" y="616623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984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  <a:p>
            <a:pPr>
              <a:lnSpc>
                <a:spcPts val="9600"/>
              </a:lnSpc>
            </a:pPr>
            <a:r>
              <a:rPr lang="en-US" sz="2800" spc="-80" dirty="0" smtClean="0">
                <a:solidFill>
                  <a:srgbClr val="FFFFFF"/>
                </a:solidFill>
              </a:rPr>
              <a:t>Over </a:t>
            </a:r>
            <a:r>
              <a:rPr lang="en-US" sz="2800" u="sng" spc="-80" dirty="0" smtClean="0">
                <a:solidFill>
                  <a:srgbClr val="FFFFFF"/>
                </a:solidFill>
              </a:rPr>
              <a:t>100000</a:t>
            </a:r>
            <a:r>
              <a:rPr lang="en-US" sz="2800" spc="-80" dirty="0" smtClean="0">
                <a:solidFill>
                  <a:srgbClr val="FFFFFF"/>
                </a:solidFill>
              </a:rPr>
              <a:t> posts per day </a:t>
            </a:r>
            <a:r>
              <a:rPr lang="en-US" sz="2800" u="sng" spc="-80" dirty="0" smtClean="0">
                <a:solidFill>
                  <a:srgbClr val="FFFFFF"/>
                </a:solidFill>
              </a:rPr>
              <a:t>36,500,000</a:t>
            </a:r>
            <a:r>
              <a:rPr lang="en-US" sz="2800" spc="-80" dirty="0" smtClean="0">
                <a:solidFill>
                  <a:srgbClr val="FFFFFF"/>
                </a:solidFill>
              </a:rPr>
              <a:t> Pieces of content per Year !</a:t>
            </a:r>
          </a:p>
          <a:p>
            <a:pPr>
              <a:lnSpc>
                <a:spcPts val="9600"/>
              </a:lnSpc>
            </a:pPr>
            <a:r>
              <a:rPr lang="en-US" sz="2400" spc="-80" dirty="0" smtClean="0">
                <a:solidFill>
                  <a:srgbClr val="FFFFFF"/>
                </a:solidFill>
              </a:rPr>
              <a:t>But how to capitalize it on it when it so much?</a:t>
            </a:r>
          </a:p>
          <a:p>
            <a:pPr>
              <a:lnSpc>
                <a:spcPts val="9600"/>
              </a:lnSpc>
            </a:pPr>
            <a:r>
              <a:rPr lang="en-US" sz="2400" spc="-80" dirty="0" smtClean="0">
                <a:solidFill>
                  <a:srgbClr val="FFFFFF"/>
                </a:solidFill>
              </a:rPr>
              <a:t>Analysis to find Social Buzz’s top 5 most popular categories of contents</a:t>
            </a:r>
            <a:endParaRPr lang="en-US" sz="2400" spc="-80" dirty="0">
              <a:solidFill>
                <a:srgbClr val="FFFFFF"/>
              </a:solidFill>
            </a:endParaRPr>
          </a:p>
          <a:p>
            <a:pPr>
              <a:lnSpc>
                <a:spcPts val="9600"/>
              </a:lnSpc>
            </a:pPr>
            <a:endParaRPr lang="en-US" sz="8000" spc="-80" dirty="0" smtClean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020800" y="79629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Andrew Fleming</a:t>
            </a:r>
          </a:p>
          <a:p>
            <a:endParaRPr lang="en-IN" dirty="0"/>
          </a:p>
          <a:p>
            <a:r>
              <a:rPr lang="en-IN" sz="2400" dirty="0" smtClean="0"/>
              <a:t>Chief Technical Architect</a:t>
            </a:r>
            <a:endParaRPr lang="en-IN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020800" y="4533900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Marcus Rompton</a:t>
            </a:r>
          </a:p>
          <a:p>
            <a:endParaRPr lang="en-IN" dirty="0"/>
          </a:p>
          <a:p>
            <a:r>
              <a:rPr lang="en-IN" sz="2400" dirty="0" smtClean="0"/>
              <a:t>Senior Principal</a:t>
            </a:r>
            <a:endParaRPr lang="en-IN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4020800" y="1270731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Umair Purkar</a:t>
            </a:r>
          </a:p>
          <a:p>
            <a:endParaRPr lang="en-IN" dirty="0"/>
          </a:p>
          <a:p>
            <a:r>
              <a:rPr lang="en-IN" sz="2400" dirty="0" smtClean="0"/>
              <a:t>Data Analyst</a:t>
            </a:r>
            <a:endParaRPr lang="en-IN" sz="2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82" y="1068549"/>
            <a:ext cx="2207930" cy="2084676"/>
          </a:xfrm>
          <a:prstGeom prst="ellipse">
            <a:avLst/>
          </a:prstGeom>
          <a:ln w="63500" cap="rnd">
            <a:solidFill>
              <a:srgbClr val="2831A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57190" y="1444622"/>
            <a:ext cx="317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Data Understanding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00291" y="299592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Data Cleaning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14481" y="4671443"/>
            <a:ext cx="24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Data Modelling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92670" y="6225190"/>
            <a:ext cx="267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Data Analysis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94866" y="8033665"/>
            <a:ext cx="265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Uncover insight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02071" y="3451002"/>
            <a:ext cx="3418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A100FF"/>
                </a:solidFill>
              </a:rPr>
              <a:t>73081</a:t>
            </a:r>
            <a:endParaRPr lang="en-IN" sz="5400" dirty="0">
              <a:solidFill>
                <a:srgbClr val="A1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3209" y="345100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A100FF"/>
                </a:solidFill>
              </a:rPr>
              <a:t>16</a:t>
            </a:r>
            <a:endParaRPr lang="en-IN" sz="5400" dirty="0">
              <a:solidFill>
                <a:srgbClr val="A1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48388" y="5230157"/>
            <a:ext cx="3816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A100FF"/>
                </a:solidFill>
              </a:rPr>
              <a:t>UNIQUE CATEOGRIES</a:t>
            </a:r>
            <a:endParaRPr lang="en-IN" sz="3200" dirty="0">
              <a:solidFill>
                <a:srgbClr val="A1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3621" y="5230157"/>
            <a:ext cx="4096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A100FF"/>
                </a:solidFill>
              </a:rPr>
              <a:t>REACTION TO “Animal”</a:t>
            </a:r>
          </a:p>
          <a:p>
            <a:r>
              <a:rPr lang="en-IN" sz="3200" dirty="0" smtClean="0">
                <a:solidFill>
                  <a:srgbClr val="A100FF"/>
                </a:solidFill>
              </a:rPr>
              <a:t>POST</a:t>
            </a:r>
            <a:endParaRPr lang="en-IN" sz="3200" dirty="0">
              <a:solidFill>
                <a:srgbClr val="A1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64435" y="3451002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A100FF"/>
                </a:solidFill>
              </a:rPr>
              <a:t>JANUARY</a:t>
            </a:r>
            <a:endParaRPr lang="en-IN" sz="5400" dirty="0">
              <a:solidFill>
                <a:srgbClr val="A1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808563" y="5230157"/>
            <a:ext cx="3699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A100FF"/>
                </a:solidFill>
              </a:rPr>
              <a:t>MONTH WITH MOST POST</a:t>
            </a:r>
            <a:endParaRPr lang="en-IN" sz="32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502942"/>
              </p:ext>
            </p:extLst>
          </p:nvPr>
        </p:nvGraphicFramePr>
        <p:xfrm>
          <a:off x="0" y="1600200"/>
          <a:ext cx="18288000" cy="918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712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638585"/>
              </p:ext>
            </p:extLst>
          </p:nvPr>
        </p:nvGraphicFramePr>
        <p:xfrm>
          <a:off x="2760295" y="1574446"/>
          <a:ext cx="14758518" cy="773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274</Words>
  <Application>Microsoft Office PowerPoint</Application>
  <PresentationFormat>Custom</PresentationFormat>
  <Paragraphs>87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Clear Sans Regular Bold</vt:lpstr>
      <vt:lpstr>Graphik Regular</vt:lpstr>
      <vt:lpstr>Source Serif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umair purkar</cp:lastModifiedBy>
  <cp:revision>20</cp:revision>
  <dcterms:created xsi:type="dcterms:W3CDTF">2006-08-16T00:00:00Z</dcterms:created>
  <dcterms:modified xsi:type="dcterms:W3CDTF">2024-08-21T07:00:13Z</dcterms:modified>
  <dc:identifier>DAEhDyfaYKE</dc:identifier>
</cp:coreProperties>
</file>